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54"/>
  </p:notesMasterIdLst>
  <p:sldIdLst>
    <p:sldId id="272" r:id="rId2"/>
    <p:sldId id="273" r:id="rId3"/>
    <p:sldId id="258" r:id="rId4"/>
    <p:sldId id="281" r:id="rId5"/>
    <p:sldId id="771" r:id="rId6"/>
    <p:sldId id="776" r:id="rId7"/>
    <p:sldId id="777" r:id="rId8"/>
    <p:sldId id="778" r:id="rId9"/>
    <p:sldId id="779" r:id="rId10"/>
    <p:sldId id="780" r:id="rId11"/>
    <p:sldId id="791" r:id="rId12"/>
    <p:sldId id="781" r:id="rId13"/>
    <p:sldId id="782" r:id="rId14"/>
    <p:sldId id="783" r:id="rId15"/>
    <p:sldId id="784" r:id="rId16"/>
    <p:sldId id="785" r:id="rId17"/>
    <p:sldId id="786" r:id="rId18"/>
    <p:sldId id="787" r:id="rId19"/>
    <p:sldId id="788" r:id="rId20"/>
    <p:sldId id="789" r:id="rId21"/>
    <p:sldId id="790" r:id="rId22"/>
    <p:sldId id="769" r:id="rId23"/>
    <p:sldId id="796" r:id="rId24"/>
    <p:sldId id="819" r:id="rId25"/>
    <p:sldId id="818" r:id="rId26"/>
    <p:sldId id="504" r:id="rId27"/>
    <p:sldId id="797" r:id="rId28"/>
    <p:sldId id="798" r:id="rId29"/>
    <p:sldId id="799" r:id="rId30"/>
    <p:sldId id="800" r:id="rId31"/>
    <p:sldId id="803" r:id="rId32"/>
    <p:sldId id="802" r:id="rId33"/>
    <p:sldId id="801" r:id="rId34"/>
    <p:sldId id="804" r:id="rId35"/>
    <p:sldId id="805" r:id="rId36"/>
    <p:sldId id="793" r:id="rId37"/>
    <p:sldId id="792" r:id="rId38"/>
    <p:sldId id="806" r:id="rId39"/>
    <p:sldId id="807" r:id="rId40"/>
    <p:sldId id="808" r:id="rId41"/>
    <p:sldId id="809" r:id="rId42"/>
    <p:sldId id="795" r:id="rId43"/>
    <p:sldId id="794" r:id="rId44"/>
    <p:sldId id="810" r:id="rId45"/>
    <p:sldId id="812" r:id="rId46"/>
    <p:sldId id="811" r:id="rId47"/>
    <p:sldId id="814" r:id="rId48"/>
    <p:sldId id="813" r:id="rId49"/>
    <p:sldId id="815" r:id="rId50"/>
    <p:sldId id="816" r:id="rId51"/>
    <p:sldId id="817" r:id="rId52"/>
    <p:sldId id="474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2FE31-2070-D1D8-A34E-F9DB0AA9A729}" v="390" dt="2020-12-26T15:18:39.115"/>
    <p1510:client id="{045A4965-B513-6B71-45A6-B68B6AFE84A0}" v="67" dt="2020-12-26T20:30:46.896"/>
    <p1510:client id="{1D94FB88-6CE6-6B13-D879-F7E8D01337CA}" v="360" dt="2021-01-03T02:19:39.892"/>
    <p1510:client id="{217E56F5-DB4A-A9E4-6504-6F93C2AB886C}" v="2940" dt="2021-03-13T22:50:02.138"/>
    <p1510:client id="{2F685D47-1B98-2E9E-44E9-38F2D014CAAC}" v="22" dt="2020-12-28T15:26:16.614"/>
    <p1510:client id="{4687724C-769A-535A-BE5E-08839305FA50}" v="5582" dt="2020-12-27T20:13:39.224"/>
    <p1510:client id="{4FF76B9D-D465-E8D3-A9CB-C6E438D0913C}" v="3096" dt="2021-01-03T00:04:50.364"/>
    <p1510:client id="{51E3BD4C-B373-0951-C494-FB7E86FF0635}" v="2429" dt="2020-12-29T23:03:22.866"/>
    <p1510:client id="{5465CEFE-2D65-ED3F-442B-E74DF3DBF3B0}" v="613" dt="2020-12-23T23:53:09.940"/>
    <p1510:client id="{5780114A-CD68-0EF9-0069-27EA9FFE2F46}" v="88" dt="2021-01-03T00:33:49.633"/>
    <p1510:client id="{5A6657F4-CD6A-8EED-C2D3-6A31C6E9CDB4}" v="2259" dt="2021-01-01T23:32:28.714"/>
    <p1510:client id="{6E304E32-E42C-98B0-D233-9BA72E4A68D0}" v="1188" dt="2021-01-03T01:36:55.738"/>
    <p1510:client id="{70223C47-8670-9B15-A461-042D2F1DE4F7}" v="7422" dt="2020-12-31T14:25:20.982"/>
    <p1510:client id="{754A752B-A398-7C33-B6DC-89A0654AD307}" v="1138" dt="2020-12-30T13:10:01.288"/>
    <p1510:client id="{798E8E5E-7B51-5043-FDA7-BFA533B63E9E}" v="143" dt="2021-03-12T15:56:02.991"/>
    <p1510:client id="{7A99B39F-D0F1-B000-DB7E-AD65AD56E0CF}" v="173" dt="2021-03-12T17:22:16.374"/>
    <p1510:client id="{82ABAE2D-A526-4624-91EE-FBA7FD5F51E0}" v="9" dt="2020-12-23T22:41:08.207"/>
    <p1510:client id="{8F696AE0-6236-8D1E-3618-87162776C622}" v="5712" dt="2021-01-01T00:07:13.795"/>
    <p1510:client id="{9A177FFB-FB64-37AF-17C7-CCEC2C193DFF}" v="4481" dt="2020-12-29T13:20:50.336"/>
    <p1510:client id="{9BAF1ED5-055F-E59B-0FDB-D8176D5BAF08}" v="655" dt="2021-01-03T01:57:12.342"/>
    <p1510:client id="{B4F8CEB5-E72C-8A8D-D25E-09B41B53A554}" v="6468" dt="2020-12-28T22:37:18.221"/>
    <p1510:client id="{C2F04716-BDFB-72E1-8E0B-591BAC2A83A6}" v="1704" dt="2020-12-25T23:07:35.464"/>
    <p1510:client id="{C413B264-8D43-A9BB-C85E-7F30A00A6453}" v="3644" dt="2020-12-26T15:02:32.673"/>
    <p1510:client id="{C552E5C9-89A9-5AE8-628E-6D0DD8066444}" v="3550" dt="2020-12-26T20:12:43.454"/>
    <p1510:client id="{C7C5D9B2-F6D1-43A6-7008-49B79D146BAD}" v="220" dt="2021-03-19T00:19:51.244"/>
    <p1510:client id="{C93DCB4C-25A3-1ED5-3966-BC729D694996}" v="2365" dt="2021-01-02T17:58:05.469"/>
    <p1510:client id="{CC2D336E-B051-EEF8-4F9A-87B33E62B679}" v="25" dt="2021-03-10T20:01:27.4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C3CC2D-0AF9-4166-9DD0-52A258A6A029}" type="datetimeFigureOut">
              <a:rPr lang="en-US"/>
              <a:t>3/18/2021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3283C-2CD9-4321-9FBB-684AE41D516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434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97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19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08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70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72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44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8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6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8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89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9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08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9848D248-4F95-4AEB-A8A3-E841AC7F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4C369ED-1D40-41D3-AA7A-10B26DF42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3E4D70A-0194-4118-808D-3AE000E06533}"/>
              </a:ext>
            </a:extLst>
          </p:cNvPr>
          <p:cNvSpPr txBox="1">
            <a:spLocks/>
          </p:cNvSpPr>
          <p:nvPr/>
        </p:nvSpPr>
        <p:spPr>
          <a:xfrm>
            <a:off x="1676400" y="12747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/>
                <a:cs typeface="Calibri Light"/>
              </a:rPr>
              <a:t>AASD 4004</a:t>
            </a:r>
          </a:p>
          <a:p>
            <a:r>
              <a:rPr lang="en-US" dirty="0">
                <a:latin typeface="roboto"/>
                <a:cs typeface="Calibri Light"/>
              </a:rPr>
              <a:t>Machine Learning  - II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88A730-016B-491D-8966-20FA0BD8D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roboto"/>
              </a:rPr>
              <a:t>Applied AI Solutions Developer Program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54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Levels of Image Processing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5FEED96-4D14-49BF-B0C2-4603480048D2}"/>
              </a:ext>
            </a:extLst>
          </p:cNvPr>
          <p:cNvGrpSpPr/>
          <p:nvPr/>
        </p:nvGrpSpPr>
        <p:grpSpPr>
          <a:xfrm>
            <a:off x="95250" y="2127185"/>
            <a:ext cx="12049991" cy="4184403"/>
            <a:chOff x="95250" y="2127185"/>
            <a:chExt cx="12049991" cy="4184403"/>
          </a:xfrm>
        </p:grpSpPr>
        <p:pic>
          <p:nvPicPr>
            <p:cNvPr id="6" name="Picture 7" descr="Table&#10;&#10;Description automatically generated">
              <a:extLst>
                <a:ext uri="{FF2B5EF4-FFF2-40B4-BE49-F238E27FC236}">
                  <a16:creationId xmlns:a16="http://schemas.microsoft.com/office/drawing/2014/main" id="{2D614D45-237A-4D27-A1D2-11745D98D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250" y="2198220"/>
              <a:ext cx="7995359" cy="4113368"/>
            </a:xfrm>
            <a:prstGeom prst="rect">
              <a:avLst/>
            </a:prstGeom>
          </p:spPr>
        </p:pic>
        <p:pic>
          <p:nvPicPr>
            <p:cNvPr id="8" name="Picture 8" descr="Diagram&#10;&#10;Description automatically generated">
              <a:extLst>
                <a:ext uri="{FF2B5EF4-FFF2-40B4-BE49-F238E27FC236}">
                  <a16:creationId xmlns:a16="http://schemas.microsoft.com/office/drawing/2014/main" id="{9CCF9BED-87AA-4A69-9CE8-9ED29ED07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90609" y="2127185"/>
              <a:ext cx="4054632" cy="4146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1204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Tasks of Image Processing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919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Tasks of Image Processing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98496348-AC17-4660-AE05-449237E92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3550" y="884641"/>
            <a:ext cx="8877300" cy="545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1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Acquisition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55BD9C77-DD97-4613-8FBE-FA1D07028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375" y="951584"/>
            <a:ext cx="8649958" cy="531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43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Enhancement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082BCEC-2916-4E42-9E53-1E661938F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5" y="994996"/>
            <a:ext cx="8606286" cy="527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87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Restoration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4" name="Picture 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D345234-562E-4257-B300-90219A9D8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900" y="990443"/>
            <a:ext cx="8571421" cy="525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5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Morphology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016B1611-1F87-416E-822E-48ADB3475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3575" y="1081208"/>
            <a:ext cx="8353425" cy="522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8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Segmentation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4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CC2AA227-D52B-43B6-955B-88737266A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3575" y="973375"/>
            <a:ext cx="8324850" cy="531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10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Object Recognition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id="{F4256A35-6B2B-4D58-976E-9DC0357DD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1675" y="1072488"/>
            <a:ext cx="8258175" cy="52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3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Representation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37AEA36D-BC76-41A8-ACE8-FF468A7D2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2625" y="1093768"/>
            <a:ext cx="8315325" cy="514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15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9848D248-4F95-4AEB-A8A3-E841AC7F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4C369ED-1D40-41D3-AA7A-10B26DF42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3E4D70A-0194-4118-808D-3AE000E06533}"/>
              </a:ext>
            </a:extLst>
          </p:cNvPr>
          <p:cNvSpPr txBox="1">
            <a:spLocks/>
          </p:cNvSpPr>
          <p:nvPr/>
        </p:nvSpPr>
        <p:spPr>
          <a:xfrm>
            <a:off x="1676400" y="12747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/>
                <a:cs typeface="Calibri Light"/>
              </a:rPr>
              <a:t>Module 09</a:t>
            </a:r>
            <a:br>
              <a:rPr lang="en-US" dirty="0">
                <a:latin typeface="roboto"/>
                <a:cs typeface="Calibri Light"/>
              </a:rPr>
            </a:br>
            <a:r>
              <a:rPr lang="en-US" dirty="0">
                <a:latin typeface="roboto"/>
                <a:cs typeface="Calibri Light"/>
              </a:rPr>
              <a:t>Image Processing</a:t>
            </a:r>
            <a:endParaRPr lang="en-US" dirty="0">
              <a:latin typeface="roboto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88A730-016B-491D-8966-20FA0BD8D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roboto"/>
              </a:rPr>
              <a:t>Vejey</a:t>
            </a:r>
            <a:r>
              <a:rPr lang="en-US">
                <a:latin typeface="roboto"/>
              </a:rPr>
              <a:t> </a:t>
            </a:r>
            <a:r>
              <a:rPr lang="en-US" err="1">
                <a:latin typeface="roboto"/>
              </a:rPr>
              <a:t>Gandyer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261834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Compression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5" descr="Text, table&#10;&#10;Description automatically generated">
            <a:extLst>
              <a:ext uri="{FF2B5EF4-FFF2-40B4-BE49-F238E27FC236}">
                <a16:creationId xmlns:a16="http://schemas.microsoft.com/office/drawing/2014/main" id="{372024DE-9D5D-4132-9E99-8A6892030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062590"/>
            <a:ext cx="8477250" cy="519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234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Color Processing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4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A02B0227-6B3E-4EDE-B697-7013F680B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375" y="990600"/>
            <a:ext cx="8467725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42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OpenCV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513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roboto"/>
                <a:cs typeface="Calibri Light"/>
              </a:rPr>
              <a:t>OpenCV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2899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latin typeface="roboto"/>
                <a:ea typeface="+mj-ea"/>
                <a:cs typeface="Calibri Light"/>
              </a:rPr>
              <a:t>mac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latin typeface="roboto"/>
                <a:ea typeface="+mj-ea"/>
                <a:cs typeface="Calibri Light"/>
              </a:rPr>
              <a:t>pip install </a:t>
            </a:r>
            <a:r>
              <a:rPr lang="en-US" sz="3200" dirty="0" err="1">
                <a:latin typeface="roboto"/>
                <a:ea typeface="+mj-ea"/>
                <a:cs typeface="Calibri Light"/>
              </a:rPr>
              <a:t>opencv</a:t>
            </a:r>
            <a:r>
              <a:rPr lang="en-US" sz="3200" dirty="0">
                <a:latin typeface="roboto"/>
                <a:ea typeface="+mj-ea"/>
                <a:cs typeface="Calibri Light"/>
              </a:rPr>
              <a:t>-python</a:t>
            </a:r>
            <a:endParaRPr lang="en-US">
              <a:ea typeface="+mj-ea"/>
              <a:cs typeface="Calibri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dirty="0" err="1">
                <a:latin typeface="roboto"/>
                <a:ea typeface="+mj-ea"/>
                <a:cs typeface="Calibri Light"/>
              </a:rPr>
              <a:t>conda</a:t>
            </a:r>
            <a:r>
              <a:rPr lang="en-US" sz="3200" dirty="0">
                <a:latin typeface="roboto"/>
                <a:ea typeface="+mj-ea"/>
                <a:cs typeface="Calibri Light"/>
              </a:rPr>
              <a:t> install </a:t>
            </a:r>
            <a:r>
              <a:rPr lang="en-US" sz="3200" dirty="0" err="1">
                <a:latin typeface="roboto"/>
                <a:ea typeface="+mj-ea"/>
                <a:cs typeface="Calibri Light"/>
              </a:rPr>
              <a:t>opencv</a:t>
            </a:r>
            <a:r>
              <a:rPr lang="en-US" sz="3200" dirty="0">
                <a:latin typeface="roboto"/>
                <a:ea typeface="+mj-ea"/>
                <a:cs typeface="Calibri Light"/>
              </a:rPr>
              <a:t> / </a:t>
            </a:r>
            <a:r>
              <a:rPr lang="en-US" sz="3200" dirty="0" err="1">
                <a:latin typeface="roboto"/>
                <a:ea typeface="+mj-ea"/>
                <a:cs typeface="Calibri Light"/>
              </a:rPr>
              <a:t>conda</a:t>
            </a:r>
            <a:r>
              <a:rPr lang="en-US" sz="3200" dirty="0">
                <a:latin typeface="roboto"/>
                <a:ea typeface="+mj-ea"/>
                <a:cs typeface="Calibri Light"/>
              </a:rPr>
              <a:t> install –c </a:t>
            </a:r>
            <a:r>
              <a:rPr lang="en-US" sz="3200" dirty="0" err="1">
                <a:latin typeface="roboto"/>
                <a:ea typeface="+mj-ea"/>
                <a:cs typeface="Calibri Light"/>
              </a:rPr>
              <a:t>conda</a:t>
            </a:r>
            <a:r>
              <a:rPr lang="en-US" sz="3200" dirty="0">
                <a:latin typeface="roboto"/>
                <a:ea typeface="+mj-ea"/>
                <a:cs typeface="Calibri Light"/>
              </a:rPr>
              <a:t>-forge </a:t>
            </a:r>
            <a:r>
              <a:rPr lang="en-US" sz="3200" dirty="0" err="1">
                <a:latin typeface="roboto"/>
                <a:ea typeface="+mj-ea"/>
                <a:cs typeface="Calibri Light"/>
              </a:rPr>
              <a:t>opencv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r>
              <a:rPr lang="en-US" dirty="0">
                <a:latin typeface="roboto"/>
                <a:ea typeface="+mj-ea"/>
                <a:cs typeface="Calibri Light"/>
              </a:rPr>
              <a:t>Windows</a:t>
            </a:r>
          </a:p>
          <a:p>
            <a:pPr marL="0" indent="0">
              <a:buNone/>
            </a:pPr>
            <a:r>
              <a:rPr lang="en-US" dirty="0">
                <a:latin typeface="roboto"/>
                <a:ea typeface="+mj-ea"/>
                <a:cs typeface="Calibri Light"/>
              </a:rPr>
              <a:t>pip install </a:t>
            </a:r>
            <a:r>
              <a:rPr lang="en-US" dirty="0" err="1">
                <a:latin typeface="roboto"/>
                <a:ea typeface="+mj-ea"/>
                <a:cs typeface="Calibri Light"/>
              </a:rPr>
              <a:t>opencv</a:t>
            </a:r>
            <a:r>
              <a:rPr lang="en-US" dirty="0">
                <a:latin typeface="roboto"/>
                <a:ea typeface="+mj-ea"/>
                <a:cs typeface="Calibri Light"/>
              </a:rPr>
              <a:t>-python</a:t>
            </a:r>
          </a:p>
          <a:p>
            <a:pPr marL="0" indent="0">
              <a:buNone/>
            </a:pPr>
            <a:endParaRPr lang="en-US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23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Image Basics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80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Basics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2899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Loading an image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Details of an image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Displaying an image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Saving an image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Slicing an image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84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Loading an image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imread(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Reads an image and stores them in a NumPy array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648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Details of an image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38327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Width</a:t>
            </a:r>
            <a:endParaRPr lang="en-US"/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Height</a:t>
            </a:r>
            <a:endParaRPr lang="en-US" sz="3200" b="1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Channels</a:t>
            </a:r>
            <a:endParaRPr lang="en-US" sz="3200" b="1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Get details about the image </a:t>
            </a: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53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Displaying an image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803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imshow(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Displays an image in a window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waitKey( )</a:t>
            </a:r>
          </a:p>
          <a:p>
            <a:pPr marL="0" indent="0">
              <a:buNone/>
            </a:pPr>
            <a:r>
              <a:rPr lang="en-US">
                <a:latin typeface="roboto"/>
                <a:ea typeface="+mj-ea"/>
                <a:cs typeface="Calibri Light"/>
              </a:rPr>
              <a:t>Expects a keypress to hold the display</a:t>
            </a:r>
            <a:endParaRPr lang="en-US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16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Saving an image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imwrite(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Saves an image in a file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23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>
                <a:latin typeface="roboto"/>
                <a:cs typeface="Calibri Light"/>
              </a:rPr>
              <a:t>Agenda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349" y="552091"/>
            <a:ext cx="6819921" cy="57556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roboto"/>
                <a:ea typeface="+mj-ea"/>
                <a:cs typeface="Calibri Light"/>
              </a:rPr>
              <a:t>Image Processing</a:t>
            </a:r>
            <a:endParaRPr lang="en-US" dirty="0">
              <a:ea typeface="+mj-ea"/>
            </a:endParaRPr>
          </a:p>
          <a:p>
            <a:pPr>
              <a:buNone/>
            </a:pPr>
            <a:r>
              <a:rPr lang="en-US" sz="3000">
                <a:latin typeface="roboto"/>
                <a:ea typeface="+mj-ea"/>
                <a:cs typeface="Calibri Light"/>
              </a:rPr>
              <a:t>Tasks of Image Processing</a:t>
            </a:r>
          </a:p>
          <a:p>
            <a:pPr>
              <a:buNone/>
            </a:pPr>
            <a:r>
              <a:rPr lang="en-US" sz="3000">
                <a:latin typeface="roboto"/>
                <a:ea typeface="+mj-ea"/>
                <a:cs typeface="Calibri Light"/>
              </a:rPr>
              <a:t>Image Basics</a:t>
            </a:r>
          </a:p>
          <a:p>
            <a:pPr>
              <a:buNone/>
            </a:pPr>
            <a:r>
              <a:rPr lang="en-US" sz="3000">
                <a:latin typeface="roboto"/>
                <a:ea typeface="+mj-ea"/>
                <a:cs typeface="Calibri Light"/>
              </a:rPr>
              <a:t>Drawing Shapes</a:t>
            </a:r>
            <a:endParaRPr lang="en-US" sz="3000" dirty="0">
              <a:latin typeface="roboto"/>
              <a:ea typeface="+mj-ea"/>
              <a:cs typeface="Calibri Light"/>
            </a:endParaRPr>
          </a:p>
          <a:p>
            <a:pPr>
              <a:buNone/>
            </a:pPr>
            <a:r>
              <a:rPr lang="en-US" sz="3000">
                <a:latin typeface="roboto"/>
                <a:ea typeface="+mj-ea"/>
                <a:cs typeface="Calibri Light"/>
              </a:rPr>
              <a:t>Image Math</a:t>
            </a:r>
          </a:p>
          <a:p>
            <a:pPr>
              <a:buNone/>
            </a:pPr>
            <a:r>
              <a:rPr lang="en-US" sz="3000" dirty="0">
                <a:latin typeface="roboto"/>
                <a:ea typeface="+mj-ea"/>
                <a:cs typeface="Calibri Light"/>
              </a:rPr>
              <a:t>Color Spaces</a:t>
            </a:r>
          </a:p>
          <a:p>
            <a:pPr>
              <a:buNone/>
            </a:pPr>
            <a:r>
              <a:rPr lang="en-US" sz="3000">
                <a:latin typeface="roboto"/>
                <a:ea typeface="+mj-ea"/>
                <a:cs typeface="Calibri Light"/>
              </a:rPr>
              <a:t>Image Manipulations</a:t>
            </a:r>
            <a:endParaRPr lang="en-US" sz="30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4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E376F483-1DA3-4922-A4DE-B5C7D265A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5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30EB02E-681A-46B3-B1E0-87DF361ED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70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Slicing an image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Image[ 0:100, 0:100 ]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Slices an image with the specified pixels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310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Drawing Shapes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34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Drawing Shapes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2899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Line</a:t>
            </a:r>
            <a:endParaRPr lang="en-US" sz="3600">
              <a:ea typeface="+mj-ea"/>
              <a:cs typeface="Calibri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Rectangle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Circle</a:t>
            </a:r>
            <a:endParaRPr lang="en-US" sz="36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2713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Drawing a line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line(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Draws a line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7572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Drawing a rectangle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rectangle(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Draws a rectangle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9704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Drawing a circle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circle(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Draws a circle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743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Image Math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710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Math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30897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Add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Subtract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Bitwise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162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Add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add(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Image enhancer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43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Subtract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99426"/>
            <a:ext cx="10845501" cy="1651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subtract(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Image enhancer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17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Image Processing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What is it?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426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Bitwise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bitwise_and(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If both pixel values &gt; 0, pixel is turned ON else turned OFF</a:t>
            </a: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ea typeface="+mn-lt"/>
                <a:cs typeface="+mn-lt"/>
              </a:rPr>
              <a:t>bitwise_or( )</a:t>
            </a:r>
            <a:endParaRPr lang="en-US" sz="3200">
              <a:ea typeface="+mn-lt"/>
              <a:cs typeface="+mn-lt"/>
            </a:endParaRPr>
          </a:p>
          <a:p>
            <a:pPr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If either pixel values &gt; 0, pixel is turned ON else turned </a:t>
            </a:r>
            <a:r>
              <a:rPr lang="en-US" sz="3200" dirty="0">
                <a:latin typeface="roboto"/>
                <a:ea typeface="+mj-ea"/>
                <a:cs typeface="Calibri Light"/>
              </a:rPr>
              <a:t>OFF</a:t>
            </a:r>
          </a:p>
          <a:p>
            <a:pPr>
              <a:buNone/>
            </a:pPr>
            <a:endParaRPr lang="en-US" sz="3200" dirty="0">
              <a:ea typeface="+mn-lt"/>
              <a:cs typeface="+mn-l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ea typeface="+mn-lt"/>
              <a:cs typeface="+mn-l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085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Bitwise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bitwise_xor(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If both pixel values &gt; 0, pixel is turned OFF</a:t>
            </a: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ea typeface="+mn-lt"/>
                <a:cs typeface="+mn-lt"/>
              </a:rPr>
              <a:t>bitwise_not( )</a:t>
            </a:r>
            <a:endParaRPr lang="en-US" sz="3200">
              <a:ea typeface="+mn-lt"/>
              <a:cs typeface="+mn-lt"/>
            </a:endParaRPr>
          </a:p>
          <a:p>
            <a:pPr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If pixel values == 0, pixel is turned ON</a:t>
            </a:r>
            <a:endParaRPr lang="en-US" sz="3200">
              <a:latin typeface="roboto"/>
              <a:ea typeface="+mn-lt"/>
              <a:cs typeface="Calibri Light"/>
            </a:endParaRPr>
          </a:p>
          <a:p>
            <a:pPr>
              <a:buNone/>
            </a:pPr>
            <a:r>
              <a:rPr lang="en-US" sz="3200">
                <a:latin typeface="roboto"/>
                <a:ea typeface="+mn-lt"/>
                <a:cs typeface="Calibri Light"/>
              </a:rPr>
              <a:t>If pixel values == 255, pixel is turned OFF</a:t>
            </a:r>
            <a:endParaRPr lang="en-US" sz="3200" dirty="0">
              <a:latin typeface="roboto"/>
              <a:ea typeface="+mn-lt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41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Color Spaces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346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Color Spaces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89266"/>
            <a:ext cx="10845501" cy="32669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BGR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HSV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LaB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GrayScale</a:t>
            </a:r>
            <a:endParaRPr lang="en-US" sz="36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073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BGR Color Space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89266"/>
            <a:ext cx="10845501" cy="32669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Split channels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Display channels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Merge channels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Conversion</a:t>
            </a:r>
            <a:endParaRPr lang="en-US" sz="36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451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Channels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split( 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Splits a BGR color image into Blue, Green, Red channels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merge( )</a:t>
            </a:r>
          </a:p>
          <a:p>
            <a:pPr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Merge different channels</a:t>
            </a:r>
            <a:endParaRPr lang="en-US"/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737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Conversion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89266"/>
            <a:ext cx="10845501" cy="32669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cvtColor( )</a:t>
            </a:r>
            <a:endParaRPr lang="en-US" sz="3200" b="1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latin typeface="roboto"/>
                <a:ea typeface="+mj-ea"/>
                <a:cs typeface="Calibri Light"/>
              </a:rPr>
              <a:t>Grayscale – COLOR_BGR2GRAY</a:t>
            </a:r>
            <a:endParaRPr lang="en-US">
              <a:latin typeface="Calibri" panose="020F0502020204030204"/>
              <a:ea typeface="+mj-ea"/>
              <a:cs typeface="Calibri"/>
            </a:endParaRPr>
          </a:p>
          <a:p>
            <a:pPr marL="0" indent="0">
              <a:buNone/>
            </a:pPr>
            <a:r>
              <a:rPr lang="en-US">
                <a:latin typeface="roboto"/>
                <a:ea typeface="+mj-ea"/>
                <a:cs typeface="Calibri Light"/>
              </a:rPr>
              <a:t>HSV – COLOR_BGR2HSV</a:t>
            </a:r>
          </a:p>
          <a:p>
            <a:pPr marL="0" indent="0">
              <a:buNone/>
            </a:pPr>
            <a:r>
              <a:rPr lang="en-US">
                <a:latin typeface="roboto"/>
                <a:ea typeface="+mj-ea"/>
                <a:cs typeface="Calibri Light"/>
              </a:rPr>
              <a:t>LaB – COLOR_BGR2LAB</a:t>
            </a:r>
            <a:endParaRPr lang="en-US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176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6736-28D1-406B-8628-431090E7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Image Manipulations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81A29-1103-49BF-97AB-9324DFB458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B1B78571-5DE6-4E46-A58B-6883237A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8A8E199-8B72-4171-8B56-D4E91B7A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751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Manipulations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689266"/>
            <a:ext cx="10845501" cy="32669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Crop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Flip </a:t>
            </a:r>
          </a:p>
          <a:p>
            <a:pPr marL="0" indent="0">
              <a:buNone/>
            </a:pPr>
            <a:r>
              <a:rPr lang="en-US" sz="3600">
                <a:latin typeface="roboto"/>
                <a:ea typeface="+mj-ea"/>
                <a:cs typeface="Calibri Light"/>
              </a:rPr>
              <a:t>Mask</a:t>
            </a: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6522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Crop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latin typeface="roboto"/>
                <a:ea typeface="+mj-ea"/>
                <a:cs typeface="Calibri Light"/>
              </a:rPr>
              <a:t>Removes the outer parts of the image that we are not </a:t>
            </a:r>
            <a:r>
              <a:rPr lang="en-US" sz="3200">
                <a:latin typeface="roboto"/>
                <a:ea typeface="+mj-ea"/>
                <a:cs typeface="Calibri Light"/>
              </a:rPr>
              <a:t>interested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b="1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Image_array[ startY:endY, startX:endX ]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7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roboto"/>
                <a:cs typeface="Calibri Light"/>
              </a:rPr>
              <a:t>Image Processing</a:t>
            </a:r>
            <a:endParaRPr lang="en-US" dirty="0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93EAB2-6FBA-400B-AF72-C319B9FC7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01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Refers to the task of processing digital images</a:t>
            </a: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47138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Flip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Changes the orientation of the image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- Horizontal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- Vertical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- Both Axes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flip( image, flip code)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8736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Mask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116" y="1708951"/>
            <a:ext cx="10845501" cy="40041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Focus only on the portions of interest in an image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- Create a mask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- Apply mask 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 b="1">
                <a:latin typeface="roboto"/>
                <a:ea typeface="+mj-ea"/>
                <a:cs typeface="Calibri Light"/>
              </a:rPr>
              <a:t>bitwise_and( image, image, mask )</a:t>
            </a:r>
            <a:endParaRPr lang="en-US">
              <a:ea typeface="+mj-ea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Calibri" panose="020F0502020204030204"/>
              <a:ea typeface="+mj-ea"/>
              <a:cs typeface="Calibri" panose="020F0502020204030204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912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Further Reading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F1659-67D8-48A6-9F91-4123D1BE7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669" y="1612442"/>
            <a:ext cx="10484281" cy="40755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 sz="3200">
              <a:latin typeface="Calibri"/>
              <a:ea typeface="+mj-ea"/>
              <a:cs typeface="Calibri"/>
            </a:endParaRPr>
          </a:p>
          <a:p>
            <a:pPr marL="0" indent="0">
              <a:buNone/>
            </a:pPr>
            <a:endParaRPr lang="en-US" sz="3200">
              <a:latin typeface="Calibri"/>
              <a:ea typeface="+mj-ea"/>
              <a:cs typeface="Calibri"/>
            </a:endParaRPr>
          </a:p>
          <a:p>
            <a:pPr marL="0" indent="0"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  <a:p>
            <a:pPr marL="0" indent="0">
              <a:buNone/>
            </a:pPr>
            <a:endParaRPr lang="en-US" sz="3200">
              <a:latin typeface="roboto"/>
              <a:ea typeface="+mj-ea"/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C71B3-515A-421D-915E-E5D69072BC2F}"/>
              </a:ext>
            </a:extLst>
          </p:cNvPr>
          <p:cNvSpPr txBox="1">
            <a:spLocks/>
          </p:cNvSpPr>
          <p:nvPr/>
        </p:nvSpPr>
        <p:spPr>
          <a:xfrm>
            <a:off x="885827" y="1878804"/>
            <a:ext cx="10845501" cy="38148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>
                <a:latin typeface="roboto"/>
                <a:ea typeface="+mj-ea"/>
                <a:cs typeface="Calibri Light"/>
              </a:rPr>
              <a:t>Digital Image Processing</a:t>
            </a:r>
            <a:r>
              <a:rPr lang="en-US">
                <a:latin typeface="roboto"/>
                <a:ea typeface="+mj-ea"/>
                <a:cs typeface="Calibri Light"/>
              </a:rPr>
              <a:t> 4</a:t>
            </a:r>
            <a:r>
              <a:rPr lang="en-US" baseline="30000">
                <a:latin typeface="roboto"/>
                <a:ea typeface="+mj-ea"/>
                <a:cs typeface="Calibri Light"/>
              </a:rPr>
              <a:t>th</a:t>
            </a:r>
            <a:r>
              <a:rPr lang="en-US">
                <a:latin typeface="roboto"/>
                <a:ea typeface="+mj-ea"/>
                <a:cs typeface="Calibri Light"/>
              </a:rPr>
              <a:t> edition</a:t>
            </a:r>
            <a:endParaRPr lang="en-US">
              <a:ea typeface="+mj-ea"/>
            </a:endParaRPr>
          </a:p>
          <a:p>
            <a:pPr marL="0" indent="0">
              <a:buNone/>
            </a:pPr>
            <a:r>
              <a:rPr lang="en-US">
                <a:latin typeface="roboto"/>
                <a:ea typeface="+mj-ea"/>
                <a:cs typeface="Calibri Light"/>
              </a:rPr>
              <a:t>     Rafael Gonzalez &amp; Richard Woods</a:t>
            </a:r>
            <a:endParaRPr lang="en-US"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latin typeface="roboto"/>
              <a:ea typeface="+mj-ea"/>
              <a:cs typeface="Calibri Ligh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latin typeface="roboto"/>
              <a:ea typeface="+mj-ea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1940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</a:t>
            </a:r>
            <a:endParaRPr lang="en-US"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BB6ABECA-5FA6-438A-B859-6EC983B0A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42151"/>
            <a:ext cx="6515100" cy="3850099"/>
          </a:xfrm>
          <a:prstGeom prst="rect">
            <a:avLst/>
          </a:prstGeom>
        </p:spPr>
      </p:pic>
      <p:pic>
        <p:nvPicPr>
          <p:cNvPr id="12" name="Picture 12" descr="A picture containing text, grass, mammal&#10;&#10;Description automatically generated">
            <a:extLst>
              <a:ext uri="{FF2B5EF4-FFF2-40B4-BE49-F238E27FC236}">
                <a16:creationId xmlns:a16="http://schemas.microsoft.com/office/drawing/2014/main" id="{8B65EFB1-C85E-4E45-B6C3-1A6164CDFE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600" y="2423839"/>
            <a:ext cx="5400675" cy="366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488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Digital Image</a:t>
            </a:r>
            <a:endParaRPr lang="en-US"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DADC9A2E-48FE-4B14-A7B4-82BCA25C3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950" y="1386405"/>
            <a:ext cx="8724900" cy="491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24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Digitization (Sampling)</a:t>
            </a:r>
            <a:endParaRPr lang="en-US">
              <a:cs typeface="Calibri Light"/>
            </a:endParaRPr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CC52215A-4185-42C8-965B-91B4D36D5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01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A digital image is a representation of 2-dimensional image as a finite set of digital values – </a:t>
            </a:r>
            <a:r>
              <a:rPr lang="en-US" sz="3200" b="1">
                <a:latin typeface="roboto"/>
                <a:ea typeface="+mj-ea"/>
                <a:cs typeface="Calibri Light"/>
              </a:rPr>
              <a:t>picture elements</a:t>
            </a:r>
            <a:r>
              <a:rPr lang="en-US" sz="3200">
                <a:latin typeface="roboto"/>
                <a:ea typeface="+mj-ea"/>
                <a:cs typeface="Calibri Light"/>
              </a:rPr>
              <a:t> or </a:t>
            </a:r>
            <a:r>
              <a:rPr lang="en-US" sz="3200" b="1">
                <a:latin typeface="roboto"/>
                <a:ea typeface="+mj-ea"/>
                <a:cs typeface="Calibri Light"/>
              </a:rPr>
              <a:t>pixels</a:t>
            </a:r>
            <a:endParaRPr lang="en-US" b="1">
              <a:ea typeface="+mj-ea"/>
              <a:cs typeface="Calibri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Pixel values represent gray levels, colors, …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Digitization – an </a:t>
            </a:r>
            <a:r>
              <a:rPr lang="en-US" sz="3200" b="1">
                <a:latin typeface="roboto"/>
                <a:ea typeface="+mj-ea"/>
                <a:cs typeface="Calibri Light"/>
              </a:rPr>
              <a:t>approximation </a:t>
            </a:r>
            <a:r>
              <a:rPr lang="en-US" sz="3200">
                <a:latin typeface="roboto"/>
                <a:ea typeface="+mj-ea"/>
                <a:cs typeface="Calibri Light"/>
              </a:rPr>
              <a:t>of real scene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97763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8B15-D091-40A0-843E-ADFC1DE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>
                <a:latin typeface="roboto"/>
                <a:cs typeface="Calibri Light"/>
              </a:rPr>
              <a:t>Image formats</a:t>
            </a:r>
            <a:endParaRPr lang="en-US"/>
          </a:p>
        </p:txBody>
      </p:sp>
      <p:pic>
        <p:nvPicPr>
          <p:cNvPr id="5" name="Picture 15" descr="Shape, rectangle&#10;&#10;Description automatically generated">
            <a:extLst>
              <a:ext uri="{FF2B5EF4-FFF2-40B4-BE49-F238E27FC236}">
                <a16:creationId xmlns:a16="http://schemas.microsoft.com/office/drawing/2014/main" id="{7942F2A7-D0E8-40B1-9E4B-4398CD88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0573"/>
            <a:ext cx="12199620" cy="416280"/>
          </a:xfrm>
          <a:prstGeom prst="rect">
            <a:avLst/>
          </a:prstGeom>
        </p:spPr>
      </p:pic>
      <p:pic>
        <p:nvPicPr>
          <p:cNvPr id="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A1FB9DE-81D8-483F-A4B9-93130A5AF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040" y="-2293"/>
            <a:ext cx="1965960" cy="583707"/>
          </a:xfrm>
          <a:prstGeom prst="rect">
            <a:avLst/>
          </a:prstGeom>
        </p:spPr>
      </p:pic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CC52215A-4185-42C8-965B-91B4D36D5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5575"/>
            <a:ext cx="1093601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Grayscale – 1 sample per point</a:t>
            </a:r>
            <a:endParaRPr lang="en-US"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RGB – 3 samples per point (Red, Green, Blue)</a:t>
            </a:r>
            <a:endParaRPr lang="en-US" sz="3200" dirty="0">
              <a:latin typeface="roboto"/>
              <a:ea typeface="+mj-ea"/>
              <a:cs typeface="Calibri Ligh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3200">
                <a:latin typeface="roboto"/>
                <a:ea typeface="+mj-ea"/>
                <a:cs typeface="Calibri Light"/>
              </a:rPr>
              <a:t>Alpha – 4 samples per point (Red, Green, Blue, Alpha) </a:t>
            </a:r>
            <a:endParaRPr lang="en-US" sz="3200" dirty="0">
              <a:latin typeface="roboto"/>
              <a:ea typeface="+mj-ea"/>
              <a:cs typeface="Calibri Light"/>
            </a:endParaRPr>
          </a:p>
        </p:txBody>
      </p:sp>
      <p:pic>
        <p:nvPicPr>
          <p:cNvPr id="3" name="Picture 5" descr="A picture containing tree, nature, forest, wooded&#10;&#10;Description automatically generated">
            <a:extLst>
              <a:ext uri="{FF2B5EF4-FFF2-40B4-BE49-F238E27FC236}">
                <a16:creationId xmlns:a16="http://schemas.microsoft.com/office/drawing/2014/main" id="{4258CEFD-1375-4804-9B2D-77ABE2910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" y="3318323"/>
            <a:ext cx="11001375" cy="305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9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Office Theme</vt:lpstr>
      <vt:lpstr>PowerPoint Presentation</vt:lpstr>
      <vt:lpstr>PowerPoint Presentation</vt:lpstr>
      <vt:lpstr>Agenda</vt:lpstr>
      <vt:lpstr>Image Processing</vt:lpstr>
      <vt:lpstr>Image Processing</vt:lpstr>
      <vt:lpstr>Image</vt:lpstr>
      <vt:lpstr>Digital Image</vt:lpstr>
      <vt:lpstr>Digitization (Sampling)</vt:lpstr>
      <vt:lpstr>Image formats</vt:lpstr>
      <vt:lpstr>Levels of Image Processing</vt:lpstr>
      <vt:lpstr>Tasks of Image Processing</vt:lpstr>
      <vt:lpstr>Tasks of Image Processing</vt:lpstr>
      <vt:lpstr>Image Acquisition</vt:lpstr>
      <vt:lpstr>Image Enhancement</vt:lpstr>
      <vt:lpstr>Image Restoration</vt:lpstr>
      <vt:lpstr>Image Morphology</vt:lpstr>
      <vt:lpstr>Image Segmentation</vt:lpstr>
      <vt:lpstr>Image Object Recognition</vt:lpstr>
      <vt:lpstr>Image Representation</vt:lpstr>
      <vt:lpstr>Image Compression</vt:lpstr>
      <vt:lpstr>Image Color Processing</vt:lpstr>
      <vt:lpstr>OpenCV</vt:lpstr>
      <vt:lpstr>OpenCV Installation</vt:lpstr>
      <vt:lpstr>Image Basics</vt:lpstr>
      <vt:lpstr>Image Basics</vt:lpstr>
      <vt:lpstr>Loading an image</vt:lpstr>
      <vt:lpstr>Details of an image</vt:lpstr>
      <vt:lpstr>Displaying an image</vt:lpstr>
      <vt:lpstr>Saving an image</vt:lpstr>
      <vt:lpstr>Slicing an image</vt:lpstr>
      <vt:lpstr>Drawing Shapes</vt:lpstr>
      <vt:lpstr>Drawing Shapes</vt:lpstr>
      <vt:lpstr>Drawing a line</vt:lpstr>
      <vt:lpstr>Drawing a rectangle</vt:lpstr>
      <vt:lpstr>Drawing a circle</vt:lpstr>
      <vt:lpstr>Image Math</vt:lpstr>
      <vt:lpstr>Image Math</vt:lpstr>
      <vt:lpstr>Add</vt:lpstr>
      <vt:lpstr>Subtract</vt:lpstr>
      <vt:lpstr>Bitwise</vt:lpstr>
      <vt:lpstr>Bitwise</vt:lpstr>
      <vt:lpstr>Color Spaces</vt:lpstr>
      <vt:lpstr>Color Spaces</vt:lpstr>
      <vt:lpstr>BGR Color Space</vt:lpstr>
      <vt:lpstr>Channels</vt:lpstr>
      <vt:lpstr>Conversion</vt:lpstr>
      <vt:lpstr>Image Manipulations</vt:lpstr>
      <vt:lpstr>Image Manipulations</vt:lpstr>
      <vt:lpstr>Crop</vt:lpstr>
      <vt:lpstr>Flip</vt:lpstr>
      <vt:lpstr>Mask</vt:lpstr>
      <vt:lpstr>Further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491</cp:revision>
  <dcterms:created xsi:type="dcterms:W3CDTF">2020-12-23T22:31:42Z</dcterms:created>
  <dcterms:modified xsi:type="dcterms:W3CDTF">2021-03-19T00:20:06Z</dcterms:modified>
</cp:coreProperties>
</file>

<file path=docProps/thumbnail.jpeg>
</file>